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56" r:id="rId5"/>
    <p:sldId id="278" r:id="rId6"/>
    <p:sldId id="291" r:id="rId7"/>
    <p:sldId id="292" r:id="rId8"/>
    <p:sldId id="282" r:id="rId9"/>
    <p:sldId id="284" r:id="rId10"/>
    <p:sldId id="29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160F8F2-F419-49E5-A054-07A9B24A3D13}">
          <p14:sldIdLst>
            <p14:sldId id="256"/>
            <p14:sldId id="278"/>
            <p14:sldId id="291"/>
            <p14:sldId id="292"/>
            <p14:sldId id="282"/>
            <p14:sldId id="284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41" autoAdjust="0"/>
  </p:normalViewPr>
  <p:slideViewPr>
    <p:cSldViewPr snapToGrid="0">
      <p:cViewPr varScale="1">
        <p:scale>
          <a:sx n="79" d="100"/>
          <a:sy n="79" d="100"/>
        </p:scale>
        <p:origin x="18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BDM%20Project\Capstone%20projec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BDM%20Project\Capstone%20projec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BDM%20Project\Capstone%20projec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BDM%20Project\Capstone%20projec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BDM%20Project\Capstone%20projec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BDM%20Project\Capstone%20projec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merge!$B$2</c:f>
              <c:strCache>
                <c:ptCount val="1"/>
                <c:pt idx="0">
                  <c:v>Revenue (Week 1)</c:v>
                </c:pt>
              </c:strCache>
            </c:strRef>
          </c:tx>
          <c:spPr>
            <a:solidFill>
              <a:schemeClr val="accent1">
                <a:tint val="58000"/>
              </a:schemeClr>
            </a:solidFill>
            <a:ln>
              <a:noFill/>
            </a:ln>
            <a:effectLst/>
          </c:spPr>
          <c:invertIfNegative val="0"/>
          <c:cat>
            <c:strRef>
              <c:f>merge!$A$3:$A$9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merge!$B$3:$B$9</c:f>
              <c:numCache>
                <c:formatCode>General</c:formatCode>
                <c:ptCount val="7"/>
                <c:pt idx="0">
                  <c:v>4515</c:v>
                </c:pt>
                <c:pt idx="1">
                  <c:v>4135</c:v>
                </c:pt>
                <c:pt idx="2">
                  <c:v>4970</c:v>
                </c:pt>
                <c:pt idx="3">
                  <c:v>5310</c:v>
                </c:pt>
                <c:pt idx="4">
                  <c:v>5265</c:v>
                </c:pt>
                <c:pt idx="5">
                  <c:v>6750</c:v>
                </c:pt>
                <c:pt idx="6">
                  <c:v>8030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38-4E22-BBC8-CDFA80ABD085}"/>
            </c:ext>
          </c:extLst>
        </c:ser>
        <c:ser>
          <c:idx val="1"/>
          <c:order val="1"/>
          <c:tx>
            <c:strRef>
              <c:f>merge!$C$2</c:f>
              <c:strCache>
                <c:ptCount val="1"/>
                <c:pt idx="0">
                  <c:v>Revenue (Week 2)</c:v>
                </c:pt>
              </c:strCache>
            </c:strRef>
          </c:tx>
          <c:spPr>
            <a:solidFill>
              <a:schemeClr val="accent1">
                <a:tint val="86000"/>
              </a:schemeClr>
            </a:solidFill>
            <a:ln>
              <a:noFill/>
            </a:ln>
            <a:effectLst/>
          </c:spPr>
          <c:invertIfNegative val="0"/>
          <c:cat>
            <c:strRef>
              <c:f>merge!$A$3:$A$9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merge!$C$3:$C$9</c:f>
              <c:numCache>
                <c:formatCode>General</c:formatCode>
                <c:ptCount val="7"/>
                <c:pt idx="0">
                  <c:v>5255</c:v>
                </c:pt>
                <c:pt idx="1">
                  <c:v>4995</c:v>
                </c:pt>
                <c:pt idx="2">
                  <c:v>5595</c:v>
                </c:pt>
                <c:pt idx="3">
                  <c:v>5460</c:v>
                </c:pt>
                <c:pt idx="4">
                  <c:v>6535</c:v>
                </c:pt>
                <c:pt idx="5">
                  <c:v>7720</c:v>
                </c:pt>
                <c:pt idx="6">
                  <c:v>8470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38-4E22-BBC8-CDFA80ABD085}"/>
            </c:ext>
          </c:extLst>
        </c:ser>
        <c:ser>
          <c:idx val="2"/>
          <c:order val="2"/>
          <c:tx>
            <c:strRef>
              <c:f>merge!$D$2</c:f>
              <c:strCache>
                <c:ptCount val="1"/>
                <c:pt idx="0">
                  <c:v>Revenue (Week 3)</c:v>
                </c:pt>
              </c:strCache>
            </c:strRef>
          </c:tx>
          <c:spPr>
            <a:solidFill>
              <a:schemeClr val="accent1">
                <a:shade val="86000"/>
              </a:schemeClr>
            </a:solidFill>
            <a:ln>
              <a:noFill/>
            </a:ln>
            <a:effectLst/>
          </c:spPr>
          <c:invertIfNegative val="0"/>
          <c:cat>
            <c:strRef>
              <c:f>merge!$A$3:$A$9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merge!$D$3:$D$9</c:f>
              <c:numCache>
                <c:formatCode>General</c:formatCode>
                <c:ptCount val="7"/>
                <c:pt idx="0">
                  <c:v>4735</c:v>
                </c:pt>
                <c:pt idx="1">
                  <c:v>4780</c:v>
                </c:pt>
                <c:pt idx="2">
                  <c:v>4835</c:v>
                </c:pt>
                <c:pt idx="3">
                  <c:v>5775</c:v>
                </c:pt>
                <c:pt idx="4">
                  <c:v>6750</c:v>
                </c:pt>
                <c:pt idx="5">
                  <c:v>8010</c:v>
                </c:pt>
                <c:pt idx="6">
                  <c:v>9025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838-4E22-BBC8-CDFA80ABD085}"/>
            </c:ext>
          </c:extLst>
        </c:ser>
        <c:ser>
          <c:idx val="3"/>
          <c:order val="3"/>
          <c:tx>
            <c:strRef>
              <c:f>merge!$E$2</c:f>
              <c:strCache>
                <c:ptCount val="1"/>
                <c:pt idx="0">
                  <c:v>Revenue (Week 4)</c:v>
                </c:pt>
              </c:strCache>
            </c:strRef>
          </c:tx>
          <c:spPr>
            <a:solidFill>
              <a:schemeClr val="accent1">
                <a:shade val="58000"/>
              </a:schemeClr>
            </a:solidFill>
            <a:ln>
              <a:noFill/>
            </a:ln>
            <a:effectLst/>
          </c:spPr>
          <c:invertIfNegative val="0"/>
          <c:cat>
            <c:strRef>
              <c:f>merge!$A$3:$A$9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merge!$E$3:$E$9</c:f>
              <c:numCache>
                <c:formatCode>General</c:formatCode>
                <c:ptCount val="7"/>
                <c:pt idx="0">
                  <c:v>4720</c:v>
                </c:pt>
                <c:pt idx="1">
                  <c:v>4570</c:v>
                </c:pt>
                <c:pt idx="2">
                  <c:v>4780</c:v>
                </c:pt>
                <c:pt idx="3">
                  <c:v>5140</c:v>
                </c:pt>
                <c:pt idx="4">
                  <c:v>5555</c:v>
                </c:pt>
                <c:pt idx="5">
                  <c:v>6480</c:v>
                </c:pt>
                <c:pt idx="6">
                  <c:v>7930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838-4E22-BBC8-CDFA80ABD0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70677536"/>
        <c:axId val="970669856"/>
      </c:barChart>
      <c:catAx>
        <c:axId val="97067753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Day</a:t>
                </a:r>
                <a:r>
                  <a:rPr lang="en-IN" baseline="0" dirty="0"/>
                  <a:t> 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0669856"/>
        <c:crosses val="autoZero"/>
        <c:auto val="1"/>
        <c:lblAlgn val="ctr"/>
        <c:lblOffset val="100"/>
        <c:noMultiLvlLbl val="0"/>
      </c:catAx>
      <c:valAx>
        <c:axId val="9706698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0677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Gross</a:t>
            </a:r>
            <a:r>
              <a:rPr lang="en-IN" baseline="0" dirty="0"/>
              <a:t> profit</a:t>
            </a:r>
            <a:endParaRPr lang="en-IN" dirty="0"/>
          </a:p>
        </c:rich>
      </c:tx>
      <c:layout>
        <c:manualLayout>
          <c:xMode val="edge"/>
          <c:yMode val="edge"/>
          <c:x val="0.41830130429098661"/>
          <c:y val="1.9900503749129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merge!$L$2</c:f>
              <c:strCache>
                <c:ptCount val="1"/>
                <c:pt idx="0">
                  <c:v>Gross profit of week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merge!$K$3:$K$9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merge!$L$3:$L$9</c:f>
              <c:numCache>
                <c:formatCode>General</c:formatCode>
                <c:ptCount val="7"/>
                <c:pt idx="0">
                  <c:v>736</c:v>
                </c:pt>
                <c:pt idx="1">
                  <c:v>650</c:v>
                </c:pt>
                <c:pt idx="2">
                  <c:v>825</c:v>
                </c:pt>
                <c:pt idx="3">
                  <c:v>910</c:v>
                </c:pt>
                <c:pt idx="4">
                  <c:v>886</c:v>
                </c:pt>
                <c:pt idx="5">
                  <c:v>1210</c:v>
                </c:pt>
                <c:pt idx="6">
                  <c:v>1490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B6-4782-8B74-BB5584F24400}"/>
            </c:ext>
          </c:extLst>
        </c:ser>
        <c:ser>
          <c:idx val="1"/>
          <c:order val="1"/>
          <c:tx>
            <c:strRef>
              <c:f>merge!$M$2</c:f>
              <c:strCache>
                <c:ptCount val="1"/>
                <c:pt idx="0">
                  <c:v>Gross profit of week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merge!$K$3:$K$9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merge!$M$3:$M$9</c:f>
              <c:numCache>
                <c:formatCode>General</c:formatCode>
                <c:ptCount val="7"/>
                <c:pt idx="0">
                  <c:v>878</c:v>
                </c:pt>
                <c:pt idx="1">
                  <c:v>828</c:v>
                </c:pt>
                <c:pt idx="2">
                  <c:v>951</c:v>
                </c:pt>
                <c:pt idx="3">
                  <c:v>933</c:v>
                </c:pt>
                <c:pt idx="4">
                  <c:v>1155</c:v>
                </c:pt>
                <c:pt idx="5">
                  <c:v>1407</c:v>
                </c:pt>
                <c:pt idx="6">
                  <c:v>1570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EB6-4782-8B74-BB5584F24400}"/>
            </c:ext>
          </c:extLst>
        </c:ser>
        <c:ser>
          <c:idx val="2"/>
          <c:order val="2"/>
          <c:tx>
            <c:strRef>
              <c:f>merge!$N$2</c:f>
              <c:strCache>
                <c:ptCount val="1"/>
                <c:pt idx="0">
                  <c:v>Gross profit of week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merge!$K$3:$K$9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merge!$N$3:$N$9</c:f>
              <c:numCache>
                <c:formatCode>General</c:formatCode>
                <c:ptCount val="7"/>
                <c:pt idx="0">
                  <c:v>780</c:v>
                </c:pt>
                <c:pt idx="1">
                  <c:v>779</c:v>
                </c:pt>
                <c:pt idx="2">
                  <c:v>787</c:v>
                </c:pt>
                <c:pt idx="3">
                  <c:v>985</c:v>
                </c:pt>
                <c:pt idx="4">
                  <c:v>1193</c:v>
                </c:pt>
                <c:pt idx="5">
                  <c:v>1466</c:v>
                </c:pt>
                <c:pt idx="6">
                  <c:v>1677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EB6-4782-8B74-BB5584F24400}"/>
            </c:ext>
          </c:extLst>
        </c:ser>
        <c:ser>
          <c:idx val="3"/>
          <c:order val="3"/>
          <c:tx>
            <c:strRef>
              <c:f>merge!$O$2</c:f>
              <c:strCache>
                <c:ptCount val="1"/>
                <c:pt idx="0">
                  <c:v>Gross profit of week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merge!$K$3:$K$9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Thrusday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merge!$O$3:$O$9</c:f>
              <c:numCache>
                <c:formatCode>General</c:formatCode>
                <c:ptCount val="7"/>
                <c:pt idx="0">
                  <c:v>767</c:v>
                </c:pt>
                <c:pt idx="1">
                  <c:v>736</c:v>
                </c:pt>
                <c:pt idx="2">
                  <c:v>765</c:v>
                </c:pt>
                <c:pt idx="3">
                  <c:v>852</c:v>
                </c:pt>
                <c:pt idx="4">
                  <c:v>941</c:v>
                </c:pt>
                <c:pt idx="5">
                  <c:v>1138</c:v>
                </c:pt>
                <c:pt idx="6">
                  <c:v>1438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EB6-4782-8B74-BB5584F244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99278480"/>
        <c:axId val="699278960"/>
      </c:barChart>
      <c:catAx>
        <c:axId val="69927848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Day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9278960"/>
        <c:crosses val="autoZero"/>
        <c:auto val="1"/>
        <c:lblAlgn val="ctr"/>
        <c:lblOffset val="100"/>
        <c:noMultiLvlLbl val="0"/>
      </c:catAx>
      <c:valAx>
        <c:axId val="6992789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Gross</a:t>
                </a:r>
                <a:r>
                  <a:rPr lang="en-IN" baseline="0" dirty="0"/>
                  <a:t> profit</a:t>
                </a:r>
                <a:endParaRPr lang="en-IN" dirty="0"/>
              </a:p>
            </c:rich>
          </c:tx>
          <c:layout>
            <c:manualLayout>
              <c:xMode val="edge"/>
              <c:yMode val="edge"/>
              <c:x val="0.52997254653513137"/>
              <c:y val="0.7580340057300916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9278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Revenue</a:t>
            </a:r>
            <a:r>
              <a:rPr lang="en-IN" baseline="0" dirty="0"/>
              <a:t> 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Sheet1!$C$34</c:f>
              <c:strCache>
                <c:ptCount val="1"/>
                <c:pt idx="0">
                  <c:v>week 1</c:v>
                </c:pt>
              </c:strCache>
            </c:strRef>
          </c:tx>
          <c:spPr>
            <a:solidFill>
              <a:schemeClr val="accent6">
                <a:tint val="58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Sheet1!$B$35:$B$43</c:f>
              <c:strCache>
                <c:ptCount val="9"/>
                <c:pt idx="0">
                  <c:v>Vanilla </c:v>
                </c:pt>
                <c:pt idx="1">
                  <c:v>Chocolate</c:v>
                </c:pt>
                <c:pt idx="2">
                  <c:v>Stawberrry</c:v>
                </c:pt>
                <c:pt idx="3">
                  <c:v>Chocobar</c:v>
                </c:pt>
                <c:pt idx="4">
                  <c:v>Butterscotch</c:v>
                </c:pt>
                <c:pt idx="5">
                  <c:v>Kulfi</c:v>
                </c:pt>
                <c:pt idx="6">
                  <c:v>American nuts</c:v>
                </c:pt>
                <c:pt idx="7">
                  <c:v>Mango</c:v>
                </c:pt>
                <c:pt idx="8">
                  <c:v>Matka kulfi</c:v>
                </c:pt>
              </c:strCache>
            </c:strRef>
          </c:cat>
          <c:val>
            <c:numRef>
              <c:f>Sheet1!$C$35:$C$43</c:f>
              <c:numCache>
                <c:formatCode>General</c:formatCode>
                <c:ptCount val="9"/>
                <c:pt idx="0">
                  <c:v>2540</c:v>
                </c:pt>
                <c:pt idx="1">
                  <c:v>3380</c:v>
                </c:pt>
                <c:pt idx="2">
                  <c:v>3580</c:v>
                </c:pt>
                <c:pt idx="3">
                  <c:v>5020</c:v>
                </c:pt>
                <c:pt idx="4">
                  <c:v>3875</c:v>
                </c:pt>
                <c:pt idx="5">
                  <c:v>6000</c:v>
                </c:pt>
                <c:pt idx="6">
                  <c:v>2100</c:v>
                </c:pt>
                <c:pt idx="7">
                  <c:v>6030</c:v>
                </c:pt>
                <c:pt idx="8">
                  <c:v>6450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88-4317-8655-3A59769B6DC7}"/>
            </c:ext>
          </c:extLst>
        </c:ser>
        <c:ser>
          <c:idx val="1"/>
          <c:order val="1"/>
          <c:tx>
            <c:strRef>
              <c:f>Sheet1!$D$34</c:f>
              <c:strCache>
                <c:ptCount val="1"/>
                <c:pt idx="0">
                  <c:v>week 2</c:v>
                </c:pt>
              </c:strCache>
            </c:strRef>
          </c:tx>
          <c:spPr>
            <a:solidFill>
              <a:schemeClr val="accent6">
                <a:tint val="86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Sheet1!$B$35:$B$43</c:f>
              <c:strCache>
                <c:ptCount val="9"/>
                <c:pt idx="0">
                  <c:v>Vanilla </c:v>
                </c:pt>
                <c:pt idx="1">
                  <c:v>Chocolate</c:v>
                </c:pt>
                <c:pt idx="2">
                  <c:v>Stawberrry</c:v>
                </c:pt>
                <c:pt idx="3">
                  <c:v>Chocobar</c:v>
                </c:pt>
                <c:pt idx="4">
                  <c:v>Butterscotch</c:v>
                </c:pt>
                <c:pt idx="5">
                  <c:v>Kulfi</c:v>
                </c:pt>
                <c:pt idx="6">
                  <c:v>American nuts</c:v>
                </c:pt>
                <c:pt idx="7">
                  <c:v>Mango</c:v>
                </c:pt>
                <c:pt idx="8">
                  <c:v>Matka kulfi</c:v>
                </c:pt>
              </c:strCache>
            </c:strRef>
          </c:cat>
          <c:val>
            <c:numRef>
              <c:f>Sheet1!$D$35:$D$43</c:f>
              <c:numCache>
                <c:formatCode>General</c:formatCode>
                <c:ptCount val="9"/>
                <c:pt idx="0">
                  <c:v>2720</c:v>
                </c:pt>
                <c:pt idx="1">
                  <c:v>3240</c:v>
                </c:pt>
                <c:pt idx="2">
                  <c:v>3800</c:v>
                </c:pt>
                <c:pt idx="3">
                  <c:v>5340</c:v>
                </c:pt>
                <c:pt idx="4">
                  <c:v>4225</c:v>
                </c:pt>
                <c:pt idx="5">
                  <c:v>6675</c:v>
                </c:pt>
                <c:pt idx="6">
                  <c:v>2520</c:v>
                </c:pt>
                <c:pt idx="7">
                  <c:v>6210</c:v>
                </c:pt>
                <c:pt idx="8">
                  <c:v>9300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788-4317-8655-3A59769B6DC7}"/>
            </c:ext>
          </c:extLst>
        </c:ser>
        <c:ser>
          <c:idx val="2"/>
          <c:order val="2"/>
          <c:tx>
            <c:strRef>
              <c:f>Sheet1!$E$34</c:f>
              <c:strCache>
                <c:ptCount val="1"/>
                <c:pt idx="0">
                  <c:v>week 3</c:v>
                </c:pt>
              </c:strCache>
            </c:strRef>
          </c:tx>
          <c:spPr>
            <a:solidFill>
              <a:schemeClr val="accent6">
                <a:shade val="86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Sheet1!$B$35:$B$43</c:f>
              <c:strCache>
                <c:ptCount val="9"/>
                <c:pt idx="0">
                  <c:v>Vanilla </c:v>
                </c:pt>
                <c:pt idx="1">
                  <c:v>Chocolate</c:v>
                </c:pt>
                <c:pt idx="2">
                  <c:v>Stawberrry</c:v>
                </c:pt>
                <c:pt idx="3">
                  <c:v>Chocobar</c:v>
                </c:pt>
                <c:pt idx="4">
                  <c:v>Butterscotch</c:v>
                </c:pt>
                <c:pt idx="5">
                  <c:v>Kulfi</c:v>
                </c:pt>
                <c:pt idx="6">
                  <c:v>American nuts</c:v>
                </c:pt>
                <c:pt idx="7">
                  <c:v>Mango</c:v>
                </c:pt>
                <c:pt idx="8">
                  <c:v>Matka kulfi</c:v>
                </c:pt>
              </c:strCache>
            </c:strRef>
          </c:cat>
          <c:val>
            <c:numRef>
              <c:f>Sheet1!$E$35:$E$43</c:f>
              <c:numCache>
                <c:formatCode>General</c:formatCode>
                <c:ptCount val="9"/>
                <c:pt idx="0">
                  <c:v>2490</c:v>
                </c:pt>
                <c:pt idx="1">
                  <c:v>3160</c:v>
                </c:pt>
                <c:pt idx="2">
                  <c:v>3520</c:v>
                </c:pt>
                <c:pt idx="3">
                  <c:v>5600</c:v>
                </c:pt>
                <c:pt idx="4">
                  <c:v>4425</c:v>
                </c:pt>
                <c:pt idx="5">
                  <c:v>6875</c:v>
                </c:pt>
                <c:pt idx="6">
                  <c:v>2700</c:v>
                </c:pt>
                <c:pt idx="7">
                  <c:v>7440</c:v>
                </c:pt>
                <c:pt idx="8">
                  <c:v>7700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788-4317-8655-3A59769B6DC7}"/>
            </c:ext>
          </c:extLst>
        </c:ser>
        <c:ser>
          <c:idx val="3"/>
          <c:order val="3"/>
          <c:tx>
            <c:strRef>
              <c:f>Sheet1!$F$34</c:f>
              <c:strCache>
                <c:ptCount val="1"/>
                <c:pt idx="0">
                  <c:v>week 4</c:v>
                </c:pt>
              </c:strCache>
            </c:strRef>
          </c:tx>
          <c:spPr>
            <a:solidFill>
              <a:schemeClr val="accent6">
                <a:shade val="58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Sheet1!$B$35:$B$43</c:f>
              <c:strCache>
                <c:ptCount val="9"/>
                <c:pt idx="0">
                  <c:v>Vanilla </c:v>
                </c:pt>
                <c:pt idx="1">
                  <c:v>Chocolate</c:v>
                </c:pt>
                <c:pt idx="2">
                  <c:v>Stawberrry</c:v>
                </c:pt>
                <c:pt idx="3">
                  <c:v>Chocobar</c:v>
                </c:pt>
                <c:pt idx="4">
                  <c:v>Butterscotch</c:v>
                </c:pt>
                <c:pt idx="5">
                  <c:v>Kulfi</c:v>
                </c:pt>
                <c:pt idx="6">
                  <c:v>American nuts</c:v>
                </c:pt>
                <c:pt idx="7">
                  <c:v>Mango</c:v>
                </c:pt>
                <c:pt idx="8">
                  <c:v>Matka kulfi</c:v>
                </c:pt>
              </c:strCache>
            </c:strRef>
          </c:cat>
          <c:val>
            <c:numRef>
              <c:f>Sheet1!$F$35:$F$43</c:f>
              <c:numCache>
                <c:formatCode>General</c:formatCode>
                <c:ptCount val="9"/>
                <c:pt idx="0">
                  <c:v>2220</c:v>
                </c:pt>
                <c:pt idx="1">
                  <c:v>2600</c:v>
                </c:pt>
                <c:pt idx="2">
                  <c:v>3040</c:v>
                </c:pt>
                <c:pt idx="3">
                  <c:v>5440</c:v>
                </c:pt>
                <c:pt idx="4">
                  <c:v>4175</c:v>
                </c:pt>
                <c:pt idx="5">
                  <c:v>6150</c:v>
                </c:pt>
                <c:pt idx="6">
                  <c:v>2700</c:v>
                </c:pt>
                <c:pt idx="7">
                  <c:v>5850</c:v>
                </c:pt>
                <c:pt idx="8">
                  <c:v>7000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788-4317-8655-3A59769B6D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8058224"/>
        <c:axId val="1328083184"/>
      </c:barChart>
      <c:catAx>
        <c:axId val="13280582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Flavour</a:t>
                </a:r>
                <a:r>
                  <a:rPr lang="en-IN" baseline="0" dirty="0"/>
                  <a:t> 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8083184"/>
        <c:crosses val="autoZero"/>
        <c:auto val="1"/>
        <c:lblAlgn val="ctr"/>
        <c:lblOffset val="100"/>
        <c:noMultiLvlLbl val="0"/>
      </c:catAx>
      <c:valAx>
        <c:axId val="13280831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Flavour</a:t>
                </a:r>
                <a:r>
                  <a:rPr lang="en-IN" baseline="0" dirty="0"/>
                  <a:t> 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8058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No</a:t>
            </a:r>
            <a:r>
              <a:rPr lang="en-IN" baseline="0" dirty="0"/>
              <a:t> of pieces sold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merge!$B$30</c:f>
              <c:strCache>
                <c:ptCount val="1"/>
                <c:pt idx="0">
                  <c:v>No of unit sold for week 1</c:v>
                </c:pt>
              </c:strCache>
            </c:strRef>
          </c:tx>
          <c:spPr>
            <a:solidFill>
              <a:schemeClr val="accent2">
                <a:shade val="58000"/>
              </a:schemeClr>
            </a:solidFill>
            <a:ln>
              <a:noFill/>
            </a:ln>
            <a:effectLst/>
          </c:spPr>
          <c:invertIfNegative val="0"/>
          <c:cat>
            <c:strRef>
              <c:f>merge!$A$31:$A$39</c:f>
              <c:strCache>
                <c:ptCount val="9"/>
                <c:pt idx="0">
                  <c:v>Vanilla </c:v>
                </c:pt>
                <c:pt idx="1">
                  <c:v>Chocolate</c:v>
                </c:pt>
                <c:pt idx="2">
                  <c:v>Stawberrry</c:v>
                </c:pt>
                <c:pt idx="3">
                  <c:v>Chocobar</c:v>
                </c:pt>
                <c:pt idx="4">
                  <c:v>Butterscotch</c:v>
                </c:pt>
                <c:pt idx="5">
                  <c:v>Kulfi</c:v>
                </c:pt>
                <c:pt idx="6">
                  <c:v>American nuts</c:v>
                </c:pt>
                <c:pt idx="7">
                  <c:v>Mango</c:v>
                </c:pt>
                <c:pt idx="8">
                  <c:v>Matka kulfi</c:v>
                </c:pt>
              </c:strCache>
            </c:strRef>
          </c:cat>
          <c:val>
            <c:numRef>
              <c:f>merge!$B$31:$B$39</c:f>
              <c:numCache>
                <c:formatCode>#,##0</c:formatCode>
                <c:ptCount val="9"/>
                <c:pt idx="0">
                  <c:v>254</c:v>
                </c:pt>
                <c:pt idx="1">
                  <c:v>338</c:v>
                </c:pt>
                <c:pt idx="2">
                  <c:v>179</c:v>
                </c:pt>
                <c:pt idx="3">
                  <c:v>251</c:v>
                </c:pt>
                <c:pt idx="4">
                  <c:v>155</c:v>
                </c:pt>
                <c:pt idx="5">
                  <c:v>240</c:v>
                </c:pt>
                <c:pt idx="6">
                  <c:v>70</c:v>
                </c:pt>
                <c:pt idx="7">
                  <c:v>201</c:v>
                </c:pt>
                <c:pt idx="8">
                  <c:v>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AE-4FF8-AFD0-6230B986104A}"/>
            </c:ext>
          </c:extLst>
        </c:ser>
        <c:ser>
          <c:idx val="1"/>
          <c:order val="1"/>
          <c:tx>
            <c:strRef>
              <c:f>merge!$C$30</c:f>
              <c:strCache>
                <c:ptCount val="1"/>
                <c:pt idx="0">
                  <c:v>No of unit sold for week 2</c:v>
                </c:pt>
              </c:strCache>
            </c:strRef>
          </c:tx>
          <c:spPr>
            <a:solidFill>
              <a:schemeClr val="accent2">
                <a:shade val="86000"/>
              </a:schemeClr>
            </a:solidFill>
            <a:ln>
              <a:noFill/>
            </a:ln>
            <a:effectLst/>
          </c:spPr>
          <c:invertIfNegative val="0"/>
          <c:cat>
            <c:strRef>
              <c:f>merge!$A$31:$A$39</c:f>
              <c:strCache>
                <c:ptCount val="9"/>
                <c:pt idx="0">
                  <c:v>Vanilla </c:v>
                </c:pt>
                <c:pt idx="1">
                  <c:v>Chocolate</c:v>
                </c:pt>
                <c:pt idx="2">
                  <c:v>Stawberrry</c:v>
                </c:pt>
                <c:pt idx="3">
                  <c:v>Chocobar</c:v>
                </c:pt>
                <c:pt idx="4">
                  <c:v>Butterscotch</c:v>
                </c:pt>
                <c:pt idx="5">
                  <c:v>Kulfi</c:v>
                </c:pt>
                <c:pt idx="6">
                  <c:v>American nuts</c:v>
                </c:pt>
                <c:pt idx="7">
                  <c:v>Mango</c:v>
                </c:pt>
                <c:pt idx="8">
                  <c:v>Matka kulfi</c:v>
                </c:pt>
              </c:strCache>
            </c:strRef>
          </c:cat>
          <c:val>
            <c:numRef>
              <c:f>merge!$C$31:$C$39</c:f>
              <c:numCache>
                <c:formatCode>General</c:formatCode>
                <c:ptCount val="9"/>
                <c:pt idx="0">
                  <c:v>272</c:v>
                </c:pt>
                <c:pt idx="1">
                  <c:v>324</c:v>
                </c:pt>
                <c:pt idx="2">
                  <c:v>190</c:v>
                </c:pt>
                <c:pt idx="3">
                  <c:v>267</c:v>
                </c:pt>
                <c:pt idx="4">
                  <c:v>169</c:v>
                </c:pt>
                <c:pt idx="5">
                  <c:v>267</c:v>
                </c:pt>
                <c:pt idx="6">
                  <c:v>84</c:v>
                </c:pt>
                <c:pt idx="7">
                  <c:v>207</c:v>
                </c:pt>
                <c:pt idx="8">
                  <c:v>186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AE-4FF8-AFD0-6230B986104A}"/>
            </c:ext>
          </c:extLst>
        </c:ser>
        <c:ser>
          <c:idx val="2"/>
          <c:order val="2"/>
          <c:tx>
            <c:strRef>
              <c:f>merge!$D$30</c:f>
              <c:strCache>
                <c:ptCount val="1"/>
                <c:pt idx="0">
                  <c:v>No of unit sold for week 3</c:v>
                </c:pt>
              </c:strCache>
            </c:strRef>
          </c:tx>
          <c:spPr>
            <a:solidFill>
              <a:schemeClr val="accent2">
                <a:tint val="86000"/>
              </a:schemeClr>
            </a:solidFill>
            <a:ln>
              <a:noFill/>
            </a:ln>
            <a:effectLst/>
          </c:spPr>
          <c:invertIfNegative val="0"/>
          <c:cat>
            <c:strRef>
              <c:f>merge!$A$31:$A$39</c:f>
              <c:strCache>
                <c:ptCount val="9"/>
                <c:pt idx="0">
                  <c:v>Vanilla </c:v>
                </c:pt>
                <c:pt idx="1">
                  <c:v>Chocolate</c:v>
                </c:pt>
                <c:pt idx="2">
                  <c:v>Stawberrry</c:v>
                </c:pt>
                <c:pt idx="3">
                  <c:v>Chocobar</c:v>
                </c:pt>
                <c:pt idx="4">
                  <c:v>Butterscotch</c:v>
                </c:pt>
                <c:pt idx="5">
                  <c:v>Kulfi</c:v>
                </c:pt>
                <c:pt idx="6">
                  <c:v>American nuts</c:v>
                </c:pt>
                <c:pt idx="7">
                  <c:v>Mango</c:v>
                </c:pt>
                <c:pt idx="8">
                  <c:v>Matka kulfi</c:v>
                </c:pt>
              </c:strCache>
            </c:strRef>
          </c:cat>
          <c:val>
            <c:numRef>
              <c:f>merge!$D$31:$D$39</c:f>
              <c:numCache>
                <c:formatCode>General</c:formatCode>
                <c:ptCount val="9"/>
                <c:pt idx="0">
                  <c:v>249</c:v>
                </c:pt>
                <c:pt idx="1">
                  <c:v>316</c:v>
                </c:pt>
                <c:pt idx="2">
                  <c:v>176</c:v>
                </c:pt>
                <c:pt idx="3">
                  <c:v>280</c:v>
                </c:pt>
                <c:pt idx="4">
                  <c:v>177</c:v>
                </c:pt>
                <c:pt idx="5">
                  <c:v>275</c:v>
                </c:pt>
                <c:pt idx="6">
                  <c:v>90</c:v>
                </c:pt>
                <c:pt idx="7">
                  <c:v>248</c:v>
                </c:pt>
                <c:pt idx="8">
                  <c:v>154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AE-4FF8-AFD0-6230B986104A}"/>
            </c:ext>
          </c:extLst>
        </c:ser>
        <c:ser>
          <c:idx val="3"/>
          <c:order val="3"/>
          <c:tx>
            <c:strRef>
              <c:f>merge!$E$30</c:f>
              <c:strCache>
                <c:ptCount val="1"/>
                <c:pt idx="0">
                  <c:v>No of unit sold for week 4</c:v>
                </c:pt>
              </c:strCache>
            </c:strRef>
          </c:tx>
          <c:spPr>
            <a:solidFill>
              <a:schemeClr val="accent2">
                <a:tint val="58000"/>
              </a:schemeClr>
            </a:solidFill>
            <a:ln>
              <a:noFill/>
            </a:ln>
            <a:effectLst/>
          </c:spPr>
          <c:invertIfNegative val="0"/>
          <c:cat>
            <c:strRef>
              <c:f>merge!$A$31:$A$39</c:f>
              <c:strCache>
                <c:ptCount val="9"/>
                <c:pt idx="0">
                  <c:v>Vanilla </c:v>
                </c:pt>
                <c:pt idx="1">
                  <c:v>Chocolate</c:v>
                </c:pt>
                <c:pt idx="2">
                  <c:v>Stawberrry</c:v>
                </c:pt>
                <c:pt idx="3">
                  <c:v>Chocobar</c:v>
                </c:pt>
                <c:pt idx="4">
                  <c:v>Butterscotch</c:v>
                </c:pt>
                <c:pt idx="5">
                  <c:v>Kulfi</c:v>
                </c:pt>
                <c:pt idx="6">
                  <c:v>American nuts</c:v>
                </c:pt>
                <c:pt idx="7">
                  <c:v>Mango</c:v>
                </c:pt>
                <c:pt idx="8">
                  <c:v>Matka kulfi</c:v>
                </c:pt>
              </c:strCache>
            </c:strRef>
          </c:cat>
          <c:val>
            <c:numRef>
              <c:f>merge!$E$31:$E$39</c:f>
              <c:numCache>
                <c:formatCode>General</c:formatCode>
                <c:ptCount val="9"/>
                <c:pt idx="0">
                  <c:v>222</c:v>
                </c:pt>
                <c:pt idx="1">
                  <c:v>260</c:v>
                </c:pt>
                <c:pt idx="2">
                  <c:v>152</c:v>
                </c:pt>
                <c:pt idx="3">
                  <c:v>272</c:v>
                </c:pt>
                <c:pt idx="4">
                  <c:v>167</c:v>
                </c:pt>
                <c:pt idx="5">
                  <c:v>246</c:v>
                </c:pt>
                <c:pt idx="6">
                  <c:v>90</c:v>
                </c:pt>
                <c:pt idx="7">
                  <c:v>195</c:v>
                </c:pt>
                <c:pt idx="8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9AE-4FF8-AFD0-6230B98610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806038799"/>
        <c:axId val="806039279"/>
      </c:barChart>
      <c:catAx>
        <c:axId val="806038799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Flavour</a:t>
                </a:r>
                <a:r>
                  <a:rPr lang="en-IN" baseline="0" dirty="0"/>
                  <a:t> 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6039279"/>
        <c:crosses val="autoZero"/>
        <c:auto val="1"/>
        <c:lblAlgn val="ctr"/>
        <c:lblOffset val="100"/>
        <c:noMultiLvlLbl val="0"/>
      </c:catAx>
      <c:valAx>
        <c:axId val="80603927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Pieces</a:t>
                </a:r>
                <a:r>
                  <a:rPr lang="en-IN" baseline="0" dirty="0"/>
                  <a:t> 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60387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Revenue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numRef>
              <c:f>Sheet2!$B$1:$AC$1</c:f>
              <c:numCache>
                <c:formatCode>d\-mmm</c:formatCode>
                <c:ptCount val="28"/>
                <c:pt idx="0">
                  <c:v>44976</c:v>
                </c:pt>
                <c:pt idx="1">
                  <c:v>44977</c:v>
                </c:pt>
                <c:pt idx="2">
                  <c:v>44978</c:v>
                </c:pt>
                <c:pt idx="3">
                  <c:v>44979</c:v>
                </c:pt>
                <c:pt idx="4">
                  <c:v>44980</c:v>
                </c:pt>
                <c:pt idx="5">
                  <c:v>44981</c:v>
                </c:pt>
                <c:pt idx="6">
                  <c:v>44982</c:v>
                </c:pt>
                <c:pt idx="7">
                  <c:v>44983</c:v>
                </c:pt>
                <c:pt idx="8">
                  <c:v>44984</c:v>
                </c:pt>
                <c:pt idx="9">
                  <c:v>44985</c:v>
                </c:pt>
                <c:pt idx="10">
                  <c:v>44986</c:v>
                </c:pt>
                <c:pt idx="11">
                  <c:v>44987</c:v>
                </c:pt>
                <c:pt idx="12">
                  <c:v>44988</c:v>
                </c:pt>
                <c:pt idx="13">
                  <c:v>44989</c:v>
                </c:pt>
                <c:pt idx="14">
                  <c:v>44990</c:v>
                </c:pt>
                <c:pt idx="15">
                  <c:v>44991</c:v>
                </c:pt>
                <c:pt idx="16">
                  <c:v>44992</c:v>
                </c:pt>
                <c:pt idx="17">
                  <c:v>44993</c:v>
                </c:pt>
                <c:pt idx="18">
                  <c:v>44994</c:v>
                </c:pt>
                <c:pt idx="19">
                  <c:v>44995</c:v>
                </c:pt>
                <c:pt idx="20">
                  <c:v>44996</c:v>
                </c:pt>
                <c:pt idx="21">
                  <c:v>44997</c:v>
                </c:pt>
                <c:pt idx="22">
                  <c:v>44998</c:v>
                </c:pt>
                <c:pt idx="23">
                  <c:v>44999</c:v>
                </c:pt>
                <c:pt idx="24">
                  <c:v>45000</c:v>
                </c:pt>
                <c:pt idx="25">
                  <c:v>45001</c:v>
                </c:pt>
                <c:pt idx="26">
                  <c:v>45002</c:v>
                </c:pt>
                <c:pt idx="27">
                  <c:v>45003</c:v>
                </c:pt>
              </c:numCache>
            </c:numRef>
          </c:cat>
          <c:val>
            <c:numRef>
              <c:f>Sheet2!$B$2:$AC$2</c:f>
              <c:numCache>
                <c:formatCode>"₹"\ #,##0.00</c:formatCode>
                <c:ptCount val="28"/>
                <c:pt idx="0">
                  <c:v>4515</c:v>
                </c:pt>
                <c:pt idx="1">
                  <c:v>4135</c:v>
                </c:pt>
                <c:pt idx="2">
                  <c:v>4970</c:v>
                </c:pt>
                <c:pt idx="3">
                  <c:v>5310</c:v>
                </c:pt>
                <c:pt idx="4">
                  <c:v>5265</c:v>
                </c:pt>
                <c:pt idx="5">
                  <c:v>6750</c:v>
                </c:pt>
                <c:pt idx="6">
                  <c:v>8030</c:v>
                </c:pt>
                <c:pt idx="7">
                  <c:v>5255</c:v>
                </c:pt>
                <c:pt idx="8">
                  <c:v>4995</c:v>
                </c:pt>
                <c:pt idx="9">
                  <c:v>5595</c:v>
                </c:pt>
                <c:pt idx="10">
                  <c:v>5460</c:v>
                </c:pt>
                <c:pt idx="11">
                  <c:v>6535</c:v>
                </c:pt>
                <c:pt idx="12">
                  <c:v>7720</c:v>
                </c:pt>
                <c:pt idx="13">
                  <c:v>8470</c:v>
                </c:pt>
                <c:pt idx="14">
                  <c:v>4735</c:v>
                </c:pt>
                <c:pt idx="15">
                  <c:v>4780</c:v>
                </c:pt>
                <c:pt idx="16">
                  <c:v>4835</c:v>
                </c:pt>
                <c:pt idx="17">
                  <c:v>5775</c:v>
                </c:pt>
                <c:pt idx="18">
                  <c:v>6750</c:v>
                </c:pt>
                <c:pt idx="19">
                  <c:v>8010</c:v>
                </c:pt>
                <c:pt idx="20">
                  <c:v>9025</c:v>
                </c:pt>
                <c:pt idx="21">
                  <c:v>4720</c:v>
                </c:pt>
                <c:pt idx="22">
                  <c:v>4570</c:v>
                </c:pt>
                <c:pt idx="23">
                  <c:v>4780</c:v>
                </c:pt>
                <c:pt idx="24">
                  <c:v>5140</c:v>
                </c:pt>
                <c:pt idx="25">
                  <c:v>5555</c:v>
                </c:pt>
                <c:pt idx="26">
                  <c:v>6480</c:v>
                </c:pt>
                <c:pt idx="27">
                  <c:v>7930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3FE-4E2A-BF17-9017788A11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9288560"/>
        <c:axId val="699275600"/>
      </c:lineChart>
      <c:dateAx>
        <c:axId val="6992885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Date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d\-mmm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9275600"/>
        <c:crosses val="autoZero"/>
        <c:auto val="1"/>
        <c:lblOffset val="100"/>
        <c:baseTimeUnit val="days"/>
      </c:dateAx>
      <c:valAx>
        <c:axId val="699275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Revenue</a:t>
                </a:r>
                <a:r>
                  <a:rPr lang="en-IN" baseline="0" dirty="0"/>
                  <a:t> 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\ 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9288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Sheet2!$A$3</c:f>
              <c:strCache>
                <c:ptCount val="1"/>
                <c:pt idx="0">
                  <c:v>Gross profit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numRef>
              <c:f>Sheet2!$B$1:$AC$1</c:f>
              <c:numCache>
                <c:formatCode>d\-mmm</c:formatCode>
                <c:ptCount val="28"/>
                <c:pt idx="0">
                  <c:v>44976</c:v>
                </c:pt>
                <c:pt idx="1">
                  <c:v>44977</c:v>
                </c:pt>
                <c:pt idx="2">
                  <c:v>44978</c:v>
                </c:pt>
                <c:pt idx="3">
                  <c:v>44979</c:v>
                </c:pt>
                <c:pt idx="4">
                  <c:v>44980</c:v>
                </c:pt>
                <c:pt idx="5">
                  <c:v>44981</c:v>
                </c:pt>
                <c:pt idx="6">
                  <c:v>44982</c:v>
                </c:pt>
                <c:pt idx="7">
                  <c:v>44983</c:v>
                </c:pt>
                <c:pt idx="8">
                  <c:v>44984</c:v>
                </c:pt>
                <c:pt idx="9">
                  <c:v>44985</c:v>
                </c:pt>
                <c:pt idx="10">
                  <c:v>44986</c:v>
                </c:pt>
                <c:pt idx="11">
                  <c:v>44987</c:v>
                </c:pt>
                <c:pt idx="12">
                  <c:v>44988</c:v>
                </c:pt>
                <c:pt idx="13">
                  <c:v>44989</c:v>
                </c:pt>
                <c:pt idx="14">
                  <c:v>44990</c:v>
                </c:pt>
                <c:pt idx="15">
                  <c:v>44991</c:v>
                </c:pt>
                <c:pt idx="16">
                  <c:v>44992</c:v>
                </c:pt>
                <c:pt idx="17">
                  <c:v>44993</c:v>
                </c:pt>
                <c:pt idx="18">
                  <c:v>44994</c:v>
                </c:pt>
                <c:pt idx="19">
                  <c:v>44995</c:v>
                </c:pt>
                <c:pt idx="20">
                  <c:v>44996</c:v>
                </c:pt>
                <c:pt idx="21">
                  <c:v>44997</c:v>
                </c:pt>
                <c:pt idx="22">
                  <c:v>44998</c:v>
                </c:pt>
                <c:pt idx="23">
                  <c:v>44999</c:v>
                </c:pt>
                <c:pt idx="24">
                  <c:v>45000</c:v>
                </c:pt>
                <c:pt idx="25">
                  <c:v>45001</c:v>
                </c:pt>
                <c:pt idx="26">
                  <c:v>45002</c:v>
                </c:pt>
                <c:pt idx="27">
                  <c:v>45003</c:v>
                </c:pt>
              </c:numCache>
            </c:numRef>
          </c:cat>
          <c:val>
            <c:numRef>
              <c:f>Sheet2!$B$3:$AC$3</c:f>
              <c:numCache>
                <c:formatCode>"₹"\ #,##0.00</c:formatCode>
                <c:ptCount val="28"/>
                <c:pt idx="0">
                  <c:v>736</c:v>
                </c:pt>
                <c:pt idx="1">
                  <c:v>650</c:v>
                </c:pt>
                <c:pt idx="2">
                  <c:v>825</c:v>
                </c:pt>
                <c:pt idx="3">
                  <c:v>910</c:v>
                </c:pt>
                <c:pt idx="4">
                  <c:v>886</c:v>
                </c:pt>
                <c:pt idx="5">
                  <c:v>1210</c:v>
                </c:pt>
                <c:pt idx="6">
                  <c:v>1490</c:v>
                </c:pt>
                <c:pt idx="7">
                  <c:v>878</c:v>
                </c:pt>
                <c:pt idx="8">
                  <c:v>828</c:v>
                </c:pt>
                <c:pt idx="9">
                  <c:v>951</c:v>
                </c:pt>
                <c:pt idx="10">
                  <c:v>933</c:v>
                </c:pt>
                <c:pt idx="11">
                  <c:v>1155</c:v>
                </c:pt>
                <c:pt idx="12">
                  <c:v>1407</c:v>
                </c:pt>
                <c:pt idx="13">
                  <c:v>1570</c:v>
                </c:pt>
                <c:pt idx="14">
                  <c:v>780</c:v>
                </c:pt>
                <c:pt idx="15">
                  <c:v>779</c:v>
                </c:pt>
                <c:pt idx="16">
                  <c:v>787</c:v>
                </c:pt>
                <c:pt idx="17">
                  <c:v>985</c:v>
                </c:pt>
                <c:pt idx="18">
                  <c:v>1193</c:v>
                </c:pt>
                <c:pt idx="19">
                  <c:v>1466</c:v>
                </c:pt>
                <c:pt idx="20">
                  <c:v>1677</c:v>
                </c:pt>
                <c:pt idx="21">
                  <c:v>767</c:v>
                </c:pt>
                <c:pt idx="22">
                  <c:v>736</c:v>
                </c:pt>
                <c:pt idx="23">
                  <c:v>765</c:v>
                </c:pt>
                <c:pt idx="24">
                  <c:v>852</c:v>
                </c:pt>
                <c:pt idx="25">
                  <c:v>941</c:v>
                </c:pt>
                <c:pt idx="26">
                  <c:v>1138</c:v>
                </c:pt>
                <c:pt idx="27">
                  <c:v>1438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86C-4EBA-BE05-F877BB2A6A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9280400"/>
        <c:axId val="699293360"/>
      </c:lineChart>
      <c:dateAx>
        <c:axId val="6992804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Date</a:t>
                </a:r>
                <a:r>
                  <a:rPr lang="en-IN" baseline="0" dirty="0"/>
                  <a:t> 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d\-mmm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9293360"/>
        <c:crosses val="autoZero"/>
        <c:auto val="1"/>
        <c:lblOffset val="100"/>
        <c:baseTimeUnit val="days"/>
      </c:dateAx>
      <c:valAx>
        <c:axId val="699293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Gross</a:t>
                </a:r>
                <a:r>
                  <a:rPr lang="en-IN" baseline="0" dirty="0"/>
                  <a:t> profit 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₹&quot;\ 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928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g>
</file>

<file path=ppt/media/image3.jpg>
</file>

<file path=ppt/media/image4.jp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6/28/2023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56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C402F40-958A-D2BF-629C-39B659EC95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1999" cy="6858000"/>
          </a:xfrm>
          <a:custGeom>
            <a:avLst/>
            <a:gdLst>
              <a:gd name="connsiteX0" fmla="*/ 5890261 w 12191999"/>
              <a:gd name="connsiteY0" fmla="*/ 4496651 h 6858000"/>
              <a:gd name="connsiteX1" fmla="*/ 5890261 w 12191999"/>
              <a:gd name="connsiteY1" fmla="*/ 4584953 h 6858000"/>
              <a:gd name="connsiteX2" fmla="*/ 6299835 w 12191999"/>
              <a:gd name="connsiteY2" fmla="*/ 4584953 h 6858000"/>
              <a:gd name="connsiteX3" fmla="*/ 6299835 w 12191999"/>
              <a:gd name="connsiteY3" fmla="*/ 4496651 h 6858000"/>
              <a:gd name="connsiteX4" fmla="*/ 0 w 12191999"/>
              <a:gd name="connsiteY4" fmla="*/ 0 h 6858000"/>
              <a:gd name="connsiteX5" fmla="*/ 12191999 w 12191999"/>
              <a:gd name="connsiteY5" fmla="*/ 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5890261" y="4496651"/>
                </a:moveTo>
                <a:lnTo>
                  <a:pt x="5890261" y="4584953"/>
                </a:lnTo>
                <a:lnTo>
                  <a:pt x="6299835" y="4584953"/>
                </a:lnTo>
                <a:lnTo>
                  <a:pt x="6299835" y="4496651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15" y="1485302"/>
            <a:ext cx="9120570" cy="3887396"/>
          </a:xfrm>
          <a:custGeom>
            <a:avLst/>
            <a:gdLst>
              <a:gd name="connsiteX0" fmla="*/ 4354545 w 9120570"/>
              <a:gd name="connsiteY0" fmla="*/ 3011350 h 3887396"/>
              <a:gd name="connsiteX1" fmla="*/ 4354545 w 9120570"/>
              <a:gd name="connsiteY1" fmla="*/ 3099652 h 3887396"/>
              <a:gd name="connsiteX2" fmla="*/ 4764120 w 9120570"/>
              <a:gd name="connsiteY2" fmla="*/ 3099652 h 3887396"/>
              <a:gd name="connsiteX3" fmla="*/ 4764120 w 9120570"/>
              <a:gd name="connsiteY3" fmla="*/ 3011350 h 3887396"/>
              <a:gd name="connsiteX4" fmla="*/ 0 w 9120570"/>
              <a:gd name="connsiteY4" fmla="*/ 0 h 3887396"/>
              <a:gd name="connsiteX5" fmla="*/ 9120570 w 9120570"/>
              <a:gd name="connsiteY5" fmla="*/ 0 h 3887396"/>
              <a:gd name="connsiteX6" fmla="*/ 9120570 w 9120570"/>
              <a:gd name="connsiteY6" fmla="*/ 3887396 h 3887396"/>
              <a:gd name="connsiteX7" fmla="*/ 0 w 9120570"/>
              <a:gd name="connsiteY7" fmla="*/ 3887396 h 38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20570" h="3887396">
                <a:moveTo>
                  <a:pt x="4354545" y="3011350"/>
                </a:moveTo>
                <a:lnTo>
                  <a:pt x="4354545" y="3099652"/>
                </a:lnTo>
                <a:lnTo>
                  <a:pt x="4764120" y="3099652"/>
                </a:lnTo>
                <a:lnTo>
                  <a:pt x="4764120" y="3011350"/>
                </a:lnTo>
                <a:close/>
                <a:moveTo>
                  <a:pt x="0" y="0"/>
                </a:moveTo>
                <a:lnTo>
                  <a:pt x="9120570" y="0"/>
                </a:lnTo>
                <a:lnTo>
                  <a:pt x="9120570" y="3887396"/>
                </a:lnTo>
                <a:lnTo>
                  <a:pt x="0" y="388739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bIns="1097280" anchor="b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612648"/>
            <a:ext cx="2286000" cy="228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5751576"/>
            <a:ext cx="9116568" cy="722376"/>
          </a:xfrm>
        </p:spPr>
        <p:txBody>
          <a:bodyPr anchor="ctr"/>
          <a:lstStyle>
            <a:lvl1pPr marL="0" indent="0" algn="ctr">
              <a:buNone/>
              <a:defRPr sz="2000" cap="all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9017C4-5BB0-DF6F-781B-FB81A3A5D977}"/>
              </a:ext>
            </a:extLst>
          </p:cNvPr>
          <p:cNvSpPr/>
          <p:nvPr userDrawn="1"/>
        </p:nvSpPr>
        <p:spPr>
          <a:xfrm>
            <a:off x="5890260" y="449665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65970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6/28/2023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38863" y="3429000"/>
            <a:ext cx="7672137" cy="1090938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Vicky kumar</a:t>
            </a:r>
            <a:endParaRPr lang="en-US" sz="3600" dirty="0">
              <a:solidFill>
                <a:srgbClr val="FFFFFF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A4B46-E07C-2505-9037-71D6734E4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898" y="683394"/>
            <a:ext cx="10735880" cy="1232034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the business and data collection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870707D-DCA8-5413-AE02-570B4EA000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8219974" y="2598827"/>
            <a:ext cx="4427623" cy="2887578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7C342B-2FE2-52B2-6D3F-E2CA789F1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5897" y="2281183"/>
            <a:ext cx="4460347" cy="4427624"/>
          </a:xfrm>
        </p:spPr>
        <p:txBody>
          <a:bodyPr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Sunil Yadav is a local street vendor selling ice cream of various flavour.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has been doing his business from at least 5 years and the stall is located at Muzaffarpur, Bihar.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was collected over a period of 1 month, from 19 February to 18 March by visiting his stall and asking questions about their business.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is done using MS Excel.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71EF6A-4B8D-66F3-0C05-48A93FAD9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149516" y="2425569"/>
            <a:ext cx="4427622" cy="325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60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06156-8690-349A-65B8-C7A6950DB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Revenue/ Gross profit Throughout WEEKS </a:t>
            </a:r>
            <a:endParaRPr lang="en-IN" sz="3200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431BFF01-E6B8-5CEF-9DCF-95581DBEEF8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764644214"/>
              </p:ext>
            </p:extLst>
          </p:nvPr>
        </p:nvGraphicFramePr>
        <p:xfrm>
          <a:off x="1023938" y="1905803"/>
          <a:ext cx="5072062" cy="31908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Content Placeholder 10">
            <a:extLst>
              <a:ext uri="{FF2B5EF4-FFF2-40B4-BE49-F238E27FC236}">
                <a16:creationId xmlns:a16="http://schemas.microsoft.com/office/drawing/2014/main" id="{80F88E76-C84A-B22C-33A8-9A7E3F5209B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98587019"/>
              </p:ext>
            </p:extLst>
          </p:nvPr>
        </p:nvGraphicFramePr>
        <p:xfrm>
          <a:off x="6385760" y="1905804"/>
          <a:ext cx="4972050" cy="31908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1B9AE387-ADF2-BDE0-4963-DDD8ADCE39C7}"/>
              </a:ext>
            </a:extLst>
          </p:cNvPr>
          <p:cNvSpPr txBox="1"/>
          <p:nvPr/>
        </p:nvSpPr>
        <p:spPr>
          <a:xfrm>
            <a:off x="914400" y="5096677"/>
            <a:ext cx="50720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stall generates revenue of a total of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₹ 1,66,090 in the month.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2 generates the most revenue, which is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₹ 44,030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week 1 generates the least revenue, which is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₹ 38,975.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355B31-2492-8F49-ACBA-9C37FB88A13B}"/>
              </a:ext>
            </a:extLst>
          </p:cNvPr>
          <p:cNvSpPr txBox="1"/>
          <p:nvPr/>
        </p:nvSpPr>
        <p:spPr>
          <a:xfrm>
            <a:off x="6761147" y="5188017"/>
            <a:ext cx="50720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stall generates a gross profit in the month is                  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₹ 28,733.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Week 2 generates the most profit, which is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₹ 7,722 and week 4 generates the least profit, which is ₹ 6,637.</a:t>
            </a:r>
            <a:r>
              <a:rPr lang="en-IN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5218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68DC8-9E5A-5A93-3A3B-7B3C2E9D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272460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Flavour analysis weekly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002063E-F782-A6CF-F3AA-EA86F12856F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283621"/>
              </p:ext>
            </p:extLst>
          </p:nvPr>
        </p:nvGraphicFramePr>
        <p:xfrm>
          <a:off x="5989637" y="2050181"/>
          <a:ext cx="5021663" cy="30608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A58604E-616B-3807-7C88-933F676BA4A3}"/>
              </a:ext>
            </a:extLst>
          </p:cNvPr>
          <p:cNvSpPr txBox="1"/>
          <p:nvPr/>
        </p:nvSpPr>
        <p:spPr>
          <a:xfrm>
            <a:off x="789272" y="5380522"/>
            <a:ext cx="52003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Chocolate and </a:t>
            </a:r>
            <a:r>
              <a:rPr lang="en-IN" dirty="0" err="1"/>
              <a:t>chocobar</a:t>
            </a:r>
            <a:r>
              <a:rPr lang="en-IN" dirty="0"/>
              <a:t> are the most popular, and American nuts have the least popular flavour among customers.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Sales of </a:t>
            </a:r>
            <a:r>
              <a:rPr lang="en-IN" dirty="0" err="1"/>
              <a:t>matka</a:t>
            </a:r>
            <a:r>
              <a:rPr lang="en-IN" dirty="0"/>
              <a:t> kulfi are nearly half than the chocolate.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B335BC-E804-E0CA-54B9-66CE82505618}"/>
              </a:ext>
            </a:extLst>
          </p:cNvPr>
          <p:cNvSpPr txBox="1"/>
          <p:nvPr/>
        </p:nvSpPr>
        <p:spPr>
          <a:xfrm>
            <a:off x="6455828" y="5380522"/>
            <a:ext cx="52003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Matka</a:t>
            </a:r>
            <a:r>
              <a:rPr lang="en-IN" dirty="0"/>
              <a:t> kulfi generates more revenue.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Instead of popular flavour(chocolate, </a:t>
            </a:r>
            <a:r>
              <a:rPr lang="en-IN" dirty="0" err="1"/>
              <a:t>chocobar</a:t>
            </a:r>
            <a:r>
              <a:rPr lang="en-IN" dirty="0"/>
              <a:t>) it doesn’t </a:t>
            </a:r>
            <a:r>
              <a:rPr lang="en-IN"/>
              <a:t>generate the highest </a:t>
            </a:r>
            <a:r>
              <a:rPr lang="en-IN" dirty="0"/>
              <a:t>revenue among all flavour 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FD5DAD62-6E14-AD08-1BF3-F1779B0BC11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02644503"/>
              </p:ext>
            </p:extLst>
          </p:nvPr>
        </p:nvGraphicFramePr>
        <p:xfrm>
          <a:off x="1023938" y="2127250"/>
          <a:ext cx="4754562" cy="2984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21966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2965-786E-39AE-A3E0-80368D927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Revenue/ Gross profit on daily basis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E599DF1-9A66-0038-E654-D79A5EEB800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846890115"/>
              </p:ext>
            </p:extLst>
          </p:nvPr>
        </p:nvGraphicFramePr>
        <p:xfrm>
          <a:off x="587141" y="1886553"/>
          <a:ext cx="5508859" cy="30945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AED5805-60C8-772D-CDEB-F37A4981664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68615581"/>
              </p:ext>
            </p:extLst>
          </p:nvPr>
        </p:nvGraphicFramePr>
        <p:xfrm>
          <a:off x="6095768" y="1886554"/>
          <a:ext cx="5508858" cy="30945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B8379E8-BA67-CA53-4529-3C16F2B15BB6}"/>
              </a:ext>
            </a:extLst>
          </p:cNvPr>
          <p:cNvSpPr txBox="1"/>
          <p:nvPr/>
        </p:nvSpPr>
        <p:spPr>
          <a:xfrm>
            <a:off x="879748" y="5380523"/>
            <a:ext cx="52160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revenue and gross profit generate in a month on 11-mar that is Sunday and the trend is that Saturday and Sunday is the day that generate most revenue.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BF673F-9FF8-07CF-6FBD-FC3DE15BD505}"/>
              </a:ext>
            </a:extLst>
          </p:cNvPr>
          <p:cNvSpPr txBox="1"/>
          <p:nvPr/>
        </p:nvSpPr>
        <p:spPr>
          <a:xfrm flipH="1">
            <a:off x="6997565" y="5380523"/>
            <a:ext cx="46070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the first day of the week, revenue and gross profit both declined by almost half compared to Sunday.</a:t>
            </a:r>
          </a:p>
        </p:txBody>
      </p:sp>
    </p:spTree>
    <p:extLst>
      <p:ext uri="{BB962C8B-B14F-4D97-AF65-F5344CB8AC3E}">
        <p14:creationId xmlns:p14="http://schemas.microsoft.com/office/powerpoint/2010/main" val="1267882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6EC02-08BA-B6FD-2CFC-8F91817D0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CC637-FF75-E133-4E5E-373ABC1EC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898" y="2011680"/>
            <a:ext cx="9945304" cy="4297680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To increase revenue, the vendor should focus on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atka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kulfi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flavour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because of high margin. Keeping schemes such as buy 5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atka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kulfi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flavour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and get a Chocolate or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hocobar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flavour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free.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To increase demand, the vendor should keep the margin low on less popular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flavours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. Due to this, more customers will attract to his stall.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Installing a QR code scanner at the stall would undoubtedly raise sales.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To attract children, the vendor should include cheap plastic toys with those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flavour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 that are low in sales.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To increase customer attraction, the vendor should install a dustbin at the stall.</a:t>
            </a:r>
          </a:p>
        </p:txBody>
      </p:sp>
    </p:spTree>
    <p:extLst>
      <p:ext uri="{BB962C8B-B14F-4D97-AF65-F5344CB8AC3E}">
        <p14:creationId xmlns:p14="http://schemas.microsoft.com/office/powerpoint/2010/main" val="348275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White DNA structure">
            <a:extLst>
              <a:ext uri="{FF2B5EF4-FFF2-40B4-BE49-F238E27FC236}">
                <a16:creationId xmlns:a16="http://schemas.microsoft.com/office/drawing/2014/main" id="{6D8705D1-EA1F-3113-ABE0-EC474D1F18D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1130D679-D78E-1F15-EC3D-4BED6D69B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15" y="1485302"/>
            <a:ext cx="9120570" cy="3671890"/>
          </a:xfrm>
        </p:spPr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Thank you </a:t>
            </a:r>
          </a:p>
        </p:txBody>
      </p:sp>
      <p:pic>
        <p:nvPicPr>
          <p:cNvPr id="22" name="Picture Placeholder 25" descr="Bacteria cultured in a petri dish for a laboratory or a scientific investigation">
            <a:extLst>
              <a:ext uri="{FF2B5EF4-FFF2-40B4-BE49-F238E27FC236}">
                <a16:creationId xmlns:a16="http://schemas.microsoft.com/office/drawing/2014/main" id="{862BA3D8-52E1-692C-F244-F7882DAD228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B8B6963-69FE-8A03-5E86-2BF855024B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54368" y="3840432"/>
            <a:ext cx="3982797" cy="1316760"/>
          </a:xfrm>
        </p:spPr>
        <p:txBody>
          <a:bodyPr/>
          <a:lstStyle/>
          <a:p>
            <a:pPr marL="0" indent="0" algn="ctr">
              <a:lnSpc>
                <a:spcPts val="2660"/>
              </a:lnSpc>
              <a:spcBef>
                <a:spcPct val="0"/>
              </a:spcBef>
              <a:buNone/>
            </a:pPr>
            <a:r>
              <a:rPr lang="en-US" sz="2000" cap="all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– vicky kumar</a:t>
            </a:r>
          </a:p>
          <a:p>
            <a:pPr marL="0" indent="0" algn="ctr">
              <a:lnSpc>
                <a:spcPts val="2660"/>
              </a:lnSpc>
              <a:spcBef>
                <a:spcPct val="0"/>
              </a:spcBef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Roll – 21f1005331</a:t>
            </a:r>
            <a:endParaRPr lang="en-US" sz="2000" cap="all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905282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2840</TotalTime>
  <Words>428</Words>
  <Application>Microsoft Office PowerPoint</Application>
  <PresentationFormat>Widescreen</PresentationFormat>
  <Paragraphs>52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Times New Roman</vt:lpstr>
      <vt:lpstr>Tw Cen MT</vt:lpstr>
      <vt:lpstr>Tw Cen MT Condensed</vt:lpstr>
      <vt:lpstr>Wingdings 3</vt:lpstr>
      <vt:lpstr>Integral</vt:lpstr>
      <vt:lpstr>Capstone project</vt:lpstr>
      <vt:lpstr>About the business and data collection </vt:lpstr>
      <vt:lpstr>Revenue/ Gross profit Throughout WEEKS </vt:lpstr>
      <vt:lpstr>Flavour analysis weekly</vt:lpstr>
      <vt:lpstr>Revenue/ Gross profit on daily basis </vt:lpstr>
      <vt:lpstr>Recommendation</vt:lpstr>
      <vt:lpstr> 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vicky kumar</dc:creator>
  <cp:lastModifiedBy>vicky kumar</cp:lastModifiedBy>
  <cp:revision>109</cp:revision>
  <dcterms:created xsi:type="dcterms:W3CDTF">2022-10-19T14:11:41Z</dcterms:created>
  <dcterms:modified xsi:type="dcterms:W3CDTF">2023-06-28T09:30:48Z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